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4" r:id="rId6"/>
    <p:sldId id="271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590" autoAdjust="0"/>
  </p:normalViewPr>
  <p:slideViewPr>
    <p:cSldViewPr>
      <p:cViewPr>
        <p:scale>
          <a:sx n="60" d="100"/>
          <a:sy n="60" d="100"/>
        </p:scale>
        <p:origin x="-168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A29AE-B47B-4443-A22C-5143BDB38FF8}" type="datetimeFigureOut">
              <a:rPr lang="en-US" smtClean="0"/>
              <a:t>14-Mar-18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BE0EF-C885-422B-BCEF-C0E01DBB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5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C57-A60F-48A0-883F-54032285E475}" type="datetimeFigureOut">
              <a:rPr lang="en-US" smtClean="0"/>
              <a:t>14-Mar-18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F05835-DBA8-42B0-B3B4-6CBB662364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C57-A60F-48A0-883F-54032285E475}" type="datetimeFigureOut">
              <a:rPr lang="en-US" smtClean="0"/>
              <a:t>14-Mar-18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5835-DBA8-42B0-B3B4-6CBB662364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C57-A60F-48A0-883F-54032285E475}" type="datetimeFigureOut">
              <a:rPr lang="en-US" smtClean="0"/>
              <a:t>14-Mar-18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5835-DBA8-42B0-B3B4-6CBB662364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C57-A60F-48A0-883F-54032285E475}" type="datetimeFigureOut">
              <a:rPr lang="en-US" smtClean="0"/>
              <a:t>14-Mar-18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5835-DBA8-42B0-B3B4-6CBB662364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C57-A60F-48A0-883F-54032285E475}" type="datetimeFigureOut">
              <a:rPr lang="en-US" smtClean="0"/>
              <a:t>14-Mar-18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F05835-DBA8-42B0-B3B4-6CBB662364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C57-A60F-48A0-883F-54032285E475}" type="datetimeFigureOut">
              <a:rPr lang="en-US" smtClean="0"/>
              <a:t>14-Mar-18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5835-DBA8-42B0-B3B4-6CBB662364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C57-A60F-48A0-883F-54032285E475}" type="datetimeFigureOut">
              <a:rPr lang="en-US" smtClean="0"/>
              <a:t>14-Mar-18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5835-DBA8-42B0-B3B4-6CBB662364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C57-A60F-48A0-883F-54032285E475}" type="datetimeFigureOut">
              <a:rPr lang="en-US" smtClean="0"/>
              <a:t>14-Mar-18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5835-DBA8-42B0-B3B4-6CBB662364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C57-A60F-48A0-883F-54032285E475}" type="datetimeFigureOut">
              <a:rPr lang="en-US" smtClean="0"/>
              <a:t>14-Mar-18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5835-DBA8-42B0-B3B4-6CBB662364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C57-A60F-48A0-883F-54032285E475}" type="datetimeFigureOut">
              <a:rPr lang="en-US" smtClean="0"/>
              <a:t>14-Mar-18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5835-DBA8-42B0-B3B4-6CBB662364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C57-A60F-48A0-883F-54032285E475}" type="datetimeFigureOut">
              <a:rPr lang="en-US" smtClean="0"/>
              <a:t>14-Mar-18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F05835-DBA8-42B0-B3B4-6CBB662364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F6DFC57-A60F-48A0-883F-54032285E475}" type="datetimeFigureOut">
              <a:rPr lang="en-US" smtClean="0"/>
              <a:t>14-Mar-18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2F05835-DBA8-42B0-B3B4-6CBB662364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8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1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8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5606" y="1340768"/>
            <a:ext cx="70927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R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КВАДРАТ- </a:t>
            </a:r>
            <a:r>
              <a:rPr lang="sr-Cyrl-R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СВОЈСТВА</a:t>
            </a: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sr-Cyrl-R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КОНСТРУКЦИЈА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1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Korisnik\Desktop\D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96" y="2507410"/>
            <a:ext cx="4492760" cy="418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08" y="0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Кружница описана око квадрата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C:\Users\Korisnik\Desktop\T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964" y="2449916"/>
            <a:ext cx="5048230" cy="429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908720"/>
            <a:ext cx="698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 квадрата се може описати кружница.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36122"/>
            <a:ext cx="6826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Центар кружнице описане око квадрата се налази у пресеку дијагонала квадрата.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132856"/>
                <a:ext cx="6696744" cy="1419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sr-Cyrl-R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Полупречник описане кружнице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sr-Cyrl-R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износи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Cyrl-R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  <m:rad>
                          <m:radPr>
                            <m:degHide m:val="on"/>
                            <m:ctrlPr>
                              <a:rPr lang="sr-Cyrl-R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r>
                  <a:rPr lang="sr-Cyrl-R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32856"/>
                <a:ext cx="6696744" cy="1419491"/>
              </a:xfrm>
              <a:prstGeom prst="rect">
                <a:avLst/>
              </a:prstGeom>
              <a:blipFill rotWithShape="1">
                <a:blip r:embed="rId4"/>
                <a:stretch>
                  <a:fillRect l="-1183" t="-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3" name="Picture 9" descr="C:\Users\Korisnik\Desktop\CETIR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04864"/>
            <a:ext cx="5015556" cy="449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Korisnik\Desktop\JED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422" y="2492896"/>
            <a:ext cx="4533603" cy="423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Korisnik\Desktop\PE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574" y="2751900"/>
            <a:ext cx="4623461" cy="283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7423854" y="4221088"/>
            <a:ext cx="0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71800" y="544522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Слика 6.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0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 симетрије квадрата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Најпре се подсетимо, шта је оса симетрије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83504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је оса симетрије неке фигуре ако за сваку тачку те фигуре њена симетрична тачка (у односу на ту праву) припада истој фигури.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780928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Фигуру која има осу симетрије називамо осно симетрична фигура.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Korisnik\Desktop\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89040"/>
            <a:ext cx="41148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risnik\Desktop\prav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450" y="2582632"/>
            <a:ext cx="3716739" cy="459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537321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Слика 7.</a:t>
            </a:r>
          </a:p>
          <a:p>
            <a:pPr algn="just"/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осе симетрије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9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0466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има 4 осе симетрије.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 descr="C:\Users\Korisnik\Desktop\nul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4705147" cy="48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Korisnik\Desktop\prv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75" y="1116652"/>
            <a:ext cx="5595529" cy="503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Korisnik\Desktop\drug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172" y="1117060"/>
            <a:ext cx="5595529" cy="503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Korisnik\Desktop\trec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14470"/>
            <a:ext cx="5595529" cy="503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Korisnik\Desktop\cetvr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764" y="1116652"/>
            <a:ext cx="5595529" cy="503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623731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Слика 8.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8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347" y="1124744"/>
                <a:ext cx="86409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sr-Cyrl-R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Конструишимо квадрат ако нам је позната његова страница и нека је та страница </a:t>
                </a:r>
                <a14:m>
                  <m:oMath xmlns:m="http://schemas.openxmlformats.org/officeDocument/2006/math">
                    <m:r>
                      <a:rPr lang="sr-Cyrl-RS" sz="2400" b="0" i="1" smtClean="0">
                        <a:latin typeface="Cambria Math"/>
                        <a:cs typeface="Times New Roman" panose="02020603050405020304" pitchFamily="18" charset="0"/>
                      </a:rPr>
                      <m:t>а</m:t>
                    </m:r>
                    <m:r>
                      <a:rPr lang="sr-Cyrl-R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7" y="1124744"/>
                <a:ext cx="8640960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988" t="-5882" r="-21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600" y="1916832"/>
                <a:ext cx="87129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sr-Cyrl-R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дефиниције квадрата, знамо да су сви унутрашњи углови квадрата прави, па сада имамо дата два елемента, </a:t>
                </a:r>
                <a:r>
                  <a:rPr lang="sr-Cyrl-R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страницу </a:t>
                </a:r>
                <a:r>
                  <a:rPr lang="sr-Cyrl-R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sr-Cyrl-R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sr-Cyrl-R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угао од </a:t>
                </a:r>
                <a14:m>
                  <m:oMath xmlns:m="http://schemas.openxmlformats.org/officeDocument/2006/math">
                    <m:r>
                      <a:rPr lang="sr-Cyrl-RS" sz="2400" b="1" i="0" smtClean="0">
                        <a:latin typeface="Cambria Math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sr-Cyrl-RS" sz="2400" b="1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sr-Cyrl-R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помоћу којих ћемо конструисати квадрат.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0" y="1916832"/>
                <a:ext cx="8712968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98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48" y="3429000"/>
                <a:ext cx="89610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sr-Cyrl-R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Конструишемо најпре дуж </a:t>
                </a:r>
                <a14:m>
                  <m:oMath xmlns:m="http://schemas.openxmlformats.org/officeDocument/2006/math">
                    <m:r>
                      <a:rPr lang="sr-Cyrl-RS" sz="2400" b="0" i="1" smtClean="0">
                        <a:latin typeface="Cambria Math"/>
                        <a:cs typeface="Times New Roman" panose="02020603050405020304" pitchFamily="18" charset="0"/>
                      </a:rPr>
                      <m:t>а</m:t>
                    </m:r>
                    <m:r>
                      <a:rPr lang="sr-Cyrl-R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sr-Cyrl-RS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, а затим</a:t>
                </a:r>
                <a:r>
                  <a:rPr lang="en-US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sr-Cyrl-RS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и угао чија је мера </a:t>
                </a:r>
                <a14:m>
                  <m:oMath xmlns:m="http://schemas.openxmlformats.org/officeDocument/2006/math">
                    <m:r>
                      <a:rPr lang="sr-Cyrl-R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90°.</m:t>
                    </m:r>
                  </m:oMath>
                </a14:m>
                <a:endParaRPr lang="sr-Cyrl-R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" y="3429000"/>
                <a:ext cx="896104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952" t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Korisnik\Desktop\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93096"/>
            <a:ext cx="4223195" cy="190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558924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Слика 8.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5676" y="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Конструкција квадрата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5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risnik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8372872" cy="429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risnik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8372872" cy="429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orisnik\Desktop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58" y="1289308"/>
            <a:ext cx="9663520" cy="61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orisnik\Desktop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04" y="1284944"/>
            <a:ext cx="9663520" cy="61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Korisnik\Desktop\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796" y="1283390"/>
            <a:ext cx="9663520" cy="61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Korisnik\Desktop\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796" y="1289563"/>
            <a:ext cx="9663520" cy="61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623731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Слика 9.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4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9942" y="836712"/>
                <a:ext cx="85689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sr-Cyrl-R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Конструкцију самог квадрата започињемо конструкцијом угла од </a:t>
                </a:r>
                <a14:m>
                  <m:oMath xmlns:m="http://schemas.openxmlformats.org/officeDocument/2006/math">
                    <m:r>
                      <a:rPr lang="sr-Cyrl-RS" sz="2400" b="0" i="1" smtClean="0">
                        <a:latin typeface="Cambria Math"/>
                        <a:cs typeface="Times New Roman" panose="02020603050405020304" pitchFamily="18" charset="0"/>
                      </a:rPr>
                      <m:t>90</m:t>
                    </m:r>
                    <m:r>
                      <a:rPr lang="sr-Cyrl-R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sr-Cyrl-RS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942" y="836712"/>
                <a:ext cx="8568952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996" t="-4061" r="-1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9942" y="1700808"/>
                <a:ext cx="896448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sr-Cyrl-R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Затим на крацима овог угла одређујемо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две тачке које су удаљене од темена угла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</a:t>
                </a:r>
                <a:r>
                  <a:rPr lang="sr-Cyrl-R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</a:t>
                </a:r>
                <a14:m>
                  <m:oMath xmlns:m="http://schemas.openxmlformats.org/officeDocument/2006/math">
                    <m:r>
                      <a:rPr lang="sr-Cyrl-RS" sz="2400" b="0" i="1" smtClean="0">
                        <a:latin typeface="Cambria Math"/>
                        <a:cs typeface="Times New Roman" panose="02020603050405020304" pitchFamily="18" charset="0"/>
                      </a:rPr>
                      <m:t>а</m:t>
                    </m:r>
                    <m:r>
                      <a:rPr lang="sr-Cyrl-R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sr-Cyrl-R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sr-Cyrl-R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942" y="1700808"/>
                <a:ext cx="8964488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952" t="-4061" r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-19942" y="2564904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 имамо три тачке квадрата који треба конструисати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прву у темену конструисаног угла, а другу и трећу тачку које смо добили на крацима угла.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19942" y="3789040"/>
                <a:ext cx="896448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sr-Cyrl-R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Четврту тачку добијамо у пресеку две кружнице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sr-Cyrl-R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чији су центри друга и трећа добијена тачка квадрата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којег треба конструисати, а које имају полупречник </a:t>
                </a:r>
                <a14:m>
                  <m:oMath xmlns:m="http://schemas.openxmlformats.org/officeDocument/2006/math">
                    <m:r>
                      <a:rPr lang="sr-Cyrl-RS" sz="2400" b="0" i="1" smtClean="0">
                        <a:latin typeface="Cambria Math"/>
                        <a:cs typeface="Times New Roman" panose="02020603050405020304" pitchFamily="18" charset="0"/>
                      </a:rPr>
                      <m:t>а</m:t>
                    </m:r>
                    <m:r>
                      <a:rPr lang="sr-Cyrl-R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942" y="3789040"/>
                <a:ext cx="896448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952" t="-4082" r="-952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51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risnik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4365104"/>
            <a:ext cx="8372872" cy="429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orisnik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4365104"/>
            <a:ext cx="8372872" cy="429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orisnik\Desktop\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438" y="3706146"/>
            <a:ext cx="7212923" cy="40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Korisnik\Desktop\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894" y="221443"/>
            <a:ext cx="7948103" cy="71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Korisnik\Desktop\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391" y="78763"/>
            <a:ext cx="7833742" cy="752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Korisnik\Desktop\1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464" y="-48640"/>
            <a:ext cx="8193162" cy="746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Korisnik\Desktop\1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418670"/>
            <a:ext cx="7694875" cy="667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Korisnik\Desktop\1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148" y="14496"/>
            <a:ext cx="8528076" cy="732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Korisnik\Desktop\1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105" y="77490"/>
            <a:ext cx="7466153" cy="749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Korisnik\Desktop\1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6257" y="207957"/>
            <a:ext cx="8952848" cy="722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Korisnik\Desktop\las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1249805" cy="48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 descr="C:\Users\Korisnik\Desktop\las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237312"/>
            <a:ext cx="1249805" cy="48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C:\Users\Korisnik\Desktop\las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1249805" cy="48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 descr="C:\Users\Korisnik\Desktop\las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1249805" cy="48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2200" y="587727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Слика 10.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09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orisnik\Desktop\za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700808"/>
            <a:ext cx="3808484" cy="314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5716" y="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Задаци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052736"/>
                <a:ext cx="89644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sr-Cyrl-R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Око травњака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облика квадрата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дужине </a:t>
                </a:r>
                <a14:m>
                  <m:oMath xmlns:m="http://schemas.openxmlformats.org/officeDocument/2006/math">
                    <m:r>
                      <a:rPr lang="sr-Cyrl-RS" sz="2400" b="0" i="1" smtClean="0">
                        <a:latin typeface="Cambria Math"/>
                        <a:cs typeface="Times New Roman" panose="02020603050405020304" pitchFamily="18" charset="0"/>
                      </a:rPr>
                      <m:t>40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направљена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је стаза ширине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Cyrl-RS" sz="2400" b="0" i="1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sr-Cyrl-R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Колика је површина стазе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2736"/>
                <a:ext cx="8964488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88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2051720" y="2492896"/>
            <a:ext cx="936104" cy="1440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339752" y="3356992"/>
            <a:ext cx="1008112" cy="1440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5816" y="220486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травњак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321297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стаза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7984" y="2132856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бисмо израчунали површину стазе, израчунаћемо најпре површину квадрата кога чине стаза и травњак и од њега одузети површину квадрата травњака.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0" y="5085184"/>
                <a:ext cx="80531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40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40</m:t>
                        </m:r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4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44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∗44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=1936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85184"/>
                <a:ext cx="805316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5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0" y="5661248"/>
                <a:ext cx="391712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40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∗40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=1600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61248"/>
                <a:ext cx="3917123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0" y="6237312"/>
                <a:ext cx="63750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=1936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−1600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=336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37312"/>
                <a:ext cx="6375079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83568" y="436510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Слика 11.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64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14" grpId="0"/>
      <p:bldP spid="16" grpId="0"/>
      <p:bldP spid="19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1263" y="548680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Постоји само један квадрат код кога је мерни број површине једнак</a:t>
            </a:r>
            <a:r>
              <a:rPr lang="sr-Cyrl-RS" dirty="0"/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мерном броју обима</a:t>
            </a:r>
            <a:r>
              <a:rPr lang="en-US" dirty="0" smtClean="0"/>
              <a:t>.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Одреди дужину страница тог квадрата.</a:t>
            </a:r>
            <a:endParaRPr lang="sr-Cyrl-R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23928" y="2420888"/>
                <a:ext cx="13335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420888"/>
                <a:ext cx="133357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635896" y="3284984"/>
                <a:ext cx="18635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2400" b="0" i="1" smtClean="0">
                          <a:latin typeface="Cambria Math"/>
                        </a:rPr>
                        <m:t>а∗а</m:t>
                      </m:r>
                      <m:r>
                        <a:rPr lang="sr-Cyrl-RS" sz="2400" b="0" i="1" smtClean="0">
                          <a:latin typeface="Cambria Math"/>
                          <a:ea typeface="Cambria Math"/>
                        </a:rPr>
                        <m:t>=4∗а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284984"/>
                <a:ext cx="186358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39752" y="4221088"/>
                <a:ext cx="448224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Одавде закључујемо да је </a:t>
                </a:r>
                <a14:m>
                  <m:oMath xmlns:m="http://schemas.openxmlformats.org/officeDocument/2006/math">
                    <m:r>
                      <a:rPr lang="sr-Cyrl-RS" sz="2400" b="0" i="1" smtClean="0">
                        <a:latin typeface="Cambria Math"/>
                        <a:cs typeface="Times New Roman" panose="02020603050405020304" pitchFamily="18" charset="0"/>
                      </a:rPr>
                      <m:t>а</m:t>
                    </m:r>
                    <m:r>
                      <a:rPr lang="sr-Cyrl-R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sr-Cyrl-R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4.</m:t>
                    </m:r>
                  </m:oMath>
                </a14:m>
                <a:endParaRPr lang="sr-Cyrl-RS" sz="2400" b="0" i="1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sr-Cyrl-R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221088"/>
                <a:ext cx="4482244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177" t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04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Мозгалица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Korisnik\Desktop\mozgal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22" y="1268760"/>
            <a:ext cx="7621357" cy="636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90872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Колико укупно квадрата има на слици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3888" y="63926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Слика 12.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6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80810"/>
            <a:ext cx="579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Садржај презентације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8888" y="126876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Подсетник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8888" y="170735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је квадрат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8888" y="258454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Дијагонале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квадрата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8888" y="302313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Обим и површина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квадрата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8888" y="3461730"/>
            <a:ext cx="6219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Кружница уписана у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8888" y="3900324"/>
            <a:ext cx="4887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Кружница описана око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квадрата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8888" y="433891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 симетрије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квадрата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8888" y="477751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Конструкција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квадрата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8888" y="521610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Задаци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8888" y="214594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Примери из живота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888" y="565470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Мозгалица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8888" y="609329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Закључак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0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Закључак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7" y="1124744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sr-Cyrl-R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је паралелограм чије су све странице једнаке и сви углови прави.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03287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sr-Cyrl-R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Дијагонале квадрата су једнаке и међусобно нормалне.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2571680"/>
                <a:ext cx="77768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q"/>
                </a:pPr>
                <a:r>
                  <a:rPr lang="sr-Cyrl-R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Обим квадрата се израчунава формулом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O</m:t>
                    </m:r>
                    <m:r>
                      <a:rPr lang="sr-Cyrl-RS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=4∗а</m:t>
                    </m:r>
                    <m:r>
                      <a:rPr lang="sr-Cyrl-RS" sz="240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1680"/>
                <a:ext cx="777686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01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3110482"/>
                <a:ext cx="903649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q"/>
                </a:pPr>
                <a:r>
                  <a:rPr lang="sr-Cyrl-R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Површина квадрата се израчунава формулом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=а∗а=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sr-Cyrl-R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Cyrl-R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285750" lvl="0" indent="-285750">
                  <a:buFont typeface="Wingdings" panose="05000000000000000000" pitchFamily="2" charset="2"/>
                  <a:buChar char="q"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10482"/>
                <a:ext cx="9036496" cy="738664"/>
              </a:xfrm>
              <a:prstGeom prst="rect">
                <a:avLst/>
              </a:prstGeom>
              <a:blipFill rotWithShape="1">
                <a:blip r:embed="rId3"/>
                <a:stretch>
                  <a:fillRect l="-877" t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371703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квадрат се може уписати кружница, а такође око квадрата се може описати кружница.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373216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58112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има 4 осе симетрије.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2875002"/>
            <a:ext cx="907300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 !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3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Подсетник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80548"/>
            <a:ext cx="41764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Паралелограм </a:t>
            </a: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44824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Паралелограм је четвороугао чије су наспрамне странице паралелне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712599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Наспрамни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углови паралелограма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једнаки, а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суседни суплементни.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80374"/>
            <a:ext cx="4932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Наспрамне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странице паралелограма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једнаке.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448150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Дијагонале паралелограма се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Korisnik\Desktop\PA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733" y="3428999"/>
            <a:ext cx="5148064" cy="316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616530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Слика 1.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2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је квадрат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32362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је паралелограм чије су све странице једнаке и сви углови прави.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Korisnik\Desktop\de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3" y="5153193"/>
            <a:ext cx="4549941" cy="105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risnik\Desktop\de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532" y="1950982"/>
            <a:ext cx="1535707" cy="412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orisnik\Desktop\de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4" y="1889198"/>
            <a:ext cx="4664304" cy="11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orisnik\Desktop\deo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56" y="1889198"/>
            <a:ext cx="1748092" cy="401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orisnik\Desktop\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24" y="3715326"/>
            <a:ext cx="481950" cy="4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Korisnik\Desktop\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833" y="5548891"/>
            <a:ext cx="481950" cy="4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Korisnik\Desktop\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87" y="3823887"/>
            <a:ext cx="481950" cy="4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Korisnik\Desktop\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833" y="2154623"/>
            <a:ext cx="481950" cy="4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Korisnik\Desktop\A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754" y="2595730"/>
            <a:ext cx="727012" cy="45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Korisnik\Desktop\=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174" y="2677104"/>
            <a:ext cx="841373" cy="55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Korisnik\Desktop\B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860" y="2412002"/>
            <a:ext cx="653491" cy="7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Korisnik\Desktop\=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63" y="2677796"/>
            <a:ext cx="841373" cy="55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Korisnik\Desktop\C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24" y="2642801"/>
            <a:ext cx="882216" cy="65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C:\Users\Korisnik\Desktop\=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77796"/>
            <a:ext cx="841373" cy="55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Korisnik\Desktop\DA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365" y="2375176"/>
            <a:ext cx="865879" cy="80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:\Users\Korisnik\Desktop\=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21" y="2677796"/>
            <a:ext cx="841373" cy="55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Korisnik\Desktop\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607" y="2642801"/>
            <a:ext cx="481950" cy="4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4338774" y="3905687"/>
            <a:ext cx="784400" cy="0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90994" y="3685974"/>
            <a:ext cx="1547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2" name="Picture 14" descr="C:\Users\Korisnik\Desktop\kv1u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2" y="2159280"/>
            <a:ext cx="4166014" cy="387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Korisnik\Desktop\alfa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44" y="4777271"/>
            <a:ext cx="669831" cy="65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Korisnik\Desktop\=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01" y="5016528"/>
            <a:ext cx="841373" cy="55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Korisnik\Desktop\beta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175" y="5030499"/>
            <a:ext cx="596311" cy="4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Korisnik\Desktop\=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62" y="5015573"/>
            <a:ext cx="841373" cy="55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0" descr="C:\Users\Korisnik\Desktop\=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545" y="4996602"/>
            <a:ext cx="841373" cy="55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Korisnik\Desktop\gama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24" y="4953061"/>
            <a:ext cx="343083" cy="4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0" descr="C:\Users\Korisnik\Desktop\=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971" y="5008199"/>
            <a:ext cx="841373" cy="55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:\Users\Korisnik\Desktop\delta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06050"/>
            <a:ext cx="498287" cy="35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C:\Users\Korisnik\Desktop\90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12" y="4895880"/>
            <a:ext cx="612648" cy="5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C:\Users\Korisnik\Desktop\kv2u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48" y="2236986"/>
            <a:ext cx="3912787" cy="375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C:\Users\Korisnik\Desktop\kv3u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6" y="2236203"/>
            <a:ext cx="3814763" cy="358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C:\Users\Korisnik\Desktop\kv4u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58" y="2176374"/>
            <a:ext cx="4264038" cy="37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602128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Слика 2.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9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Примери из живота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Korisnik\Desktop\seminarski\350px-Rubiks_cube_by_keq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risnik\Desktop\seminarski\Deciji-skolica-tepih_slika_O_1512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orisnik\Desktop\seminarski\kvadrat-tis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29000"/>
            <a:ext cx="2532380" cy="253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orisnik\Desktop\seminarski\RAM-ZA-SLIKU-ILI-OGLEDALO_slika_XL_93635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orisnik\Desktop\seminarski\prozor-kvadrA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5024"/>
            <a:ext cx="2538412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orisnik\Desktop\seminarski\slika_248599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orisnik\Desktop\seminarski\moja-sveska-src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96752"/>
            <a:ext cx="1905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9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isnik\Desktop\seminarski\1712769-642516-square-biscuits-combined-columns-isolated-on-wh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18288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risnik\Desktop\seminarski\572-podne-ploc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19812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risnik\Desktop\seminarski\changeit_zidnipanel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3738880" cy="264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orisnik\Desktop\seminarski\sareni-kvadrat-ili-kocka-36-dijelova--143110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orisnik\Desktop\seminarski\MakiSLOG-00-61-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0688"/>
            <a:ext cx="2125980" cy="21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95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Дијагонале квадрата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8478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Дијагонале квадрата су једнаке и међусобно нормалне.</a:t>
            </a:r>
          </a:p>
        </p:txBody>
      </p:sp>
      <p:pic>
        <p:nvPicPr>
          <p:cNvPr id="3075" name="Picture 3" descr="C:\Users\Korisnik\Desktop\DIJAGONAL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97" y="2276872"/>
            <a:ext cx="3757582" cy="410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orisnik\Desktop\DIJAGONALE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0" y="2391562"/>
            <a:ext cx="3986304" cy="362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orisnik\Desktop\DIJAGONALE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8" y="2469209"/>
            <a:ext cx="3986304" cy="35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Korisnik\Desktop\DIJAGONA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30" y="2408352"/>
            <a:ext cx="4010810" cy="37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526694" y="3524023"/>
            <a:ext cx="1214448" cy="45588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526694" y="4331289"/>
            <a:ext cx="1214448" cy="46586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41142" y="3944209"/>
            <a:ext cx="1510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дијагонале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C:\Users\Korisnik\Desktop\A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08" y="2772505"/>
            <a:ext cx="1021083" cy="75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Korisnik\Desktop\=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69" y="2972176"/>
            <a:ext cx="841373" cy="55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Korisnik\Desktop\B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175" y="2724093"/>
            <a:ext cx="865879" cy="6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Korisnik\Desktop\UGLOV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09" y="4981572"/>
            <a:ext cx="3855606" cy="66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Users\Korisnik\Desktop\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678" y="5616030"/>
            <a:ext cx="481950" cy="4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602128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Слика 3.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8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508" y="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Обим и површина квадрата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268760"/>
                <a:ext cx="84969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sr-Cyrl-R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Обим квадрата се израчунава формулом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O</m:t>
                    </m:r>
                    <m:r>
                      <a:rPr lang="sr-Cyrl-R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=4∗а</m:t>
                    </m:r>
                    <m:r>
                      <a:rPr lang="sr-Cyrl-RS" sz="24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68760"/>
                <a:ext cx="849694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93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Korisnik\Desktop\DIJAGONALE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51" y="2732271"/>
            <a:ext cx="3757582" cy="410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Korisnik\Desktop\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066" y="4278988"/>
            <a:ext cx="481950" cy="4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Korisnik\Desktop\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967" y="2704507"/>
            <a:ext cx="481950" cy="4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Korisnik\Desktop\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21288"/>
            <a:ext cx="481950" cy="4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Korisnik\Desktop\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4824"/>
            <a:ext cx="481950" cy="4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1844824"/>
                <a:ext cx="83529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sr-Cyrl-RS" sz="24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Површина квадрата се израчунава формулом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=а∗а=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sr-Cyrl-R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44824"/>
                <a:ext cx="8352928" cy="738664"/>
              </a:xfrm>
              <a:prstGeom prst="rect">
                <a:avLst/>
              </a:prstGeom>
              <a:blipFill rotWithShape="1">
                <a:blip r:embed="rId5"/>
                <a:stretch>
                  <a:fillRect l="-949" t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123728" y="639262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Слика 4.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3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756" y="0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Кружница уписана у квадрат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5273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квадрат се може уписати кружница.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48013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Центар уписане кружнице у квадрат се налази у пресеку дијагонала квадрата.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2276872"/>
                <a:ext cx="5616624" cy="1317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sr-Cyrl-R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Полупречник уписане кружнице износи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Cyrl-R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num>
                      <m:den>
                        <m:r>
                          <a:rPr lang="sr-Cyrl-R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R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76872"/>
                <a:ext cx="5616624" cy="1317990"/>
              </a:xfrm>
              <a:prstGeom prst="rect">
                <a:avLst/>
              </a:prstGeom>
              <a:blipFill rotWithShape="1">
                <a:blip r:embed="rId2"/>
                <a:stretch>
                  <a:fillRect l="-1412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Korisnik\Desktop\KVA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19962"/>
            <a:ext cx="4476423" cy="375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orisnik\Desktop\KVAD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75" y="2974909"/>
            <a:ext cx="4876689" cy="42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orisnik\Desktop\KVAD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986" y="2939035"/>
            <a:ext cx="4958375" cy="39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orisnik\Desktop\KVAD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04" y="3169996"/>
            <a:ext cx="3897894" cy="357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orisnik\Desktop\KVAD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33" y="3947570"/>
            <a:ext cx="2932547" cy="211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635732" y="4581128"/>
            <a:ext cx="0" cy="30574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83968" y="639633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Слика 5.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6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2454</TotalTime>
  <Words>702</Words>
  <Application>Microsoft Office PowerPoint</Application>
  <PresentationFormat>On-screen Show (4:3)</PresentationFormat>
  <Paragraphs>93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Aleksandra</dc:creator>
  <cp:lastModifiedBy>Marija</cp:lastModifiedBy>
  <cp:revision>106</cp:revision>
  <dcterms:created xsi:type="dcterms:W3CDTF">2013-12-04T00:44:08Z</dcterms:created>
  <dcterms:modified xsi:type="dcterms:W3CDTF">2018-03-14T22:41:13Z</dcterms:modified>
</cp:coreProperties>
</file>